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86" r:id="rId3"/>
    <p:sldId id="287" r:id="rId4"/>
    <p:sldId id="259" r:id="rId5"/>
    <p:sldId id="260" r:id="rId6"/>
    <p:sldId id="284" r:id="rId7"/>
    <p:sldId id="261" r:id="rId8"/>
    <p:sldId id="262" r:id="rId9"/>
    <p:sldId id="265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8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20"/>
  </p:normalViewPr>
  <p:slideViewPr>
    <p:cSldViewPr snapToGrid="0" snapToObjects="1">
      <p:cViewPr varScale="1">
        <p:scale>
          <a:sx n="189" d="100"/>
          <a:sy n="189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D641-FA17-654E-BC3E-ACC5A9F902C7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9CFB1-C9B7-1748-9F04-E6158B914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FB1-C9B7-1748-9F04-E6158B9140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6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5885-1223-D646-92E1-7051F9BBE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52D58-C8CB-FC4E-AFD7-88767D22D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074C-933A-3745-ACC1-13E5D965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18968-EDAB-8542-B5DB-4A85BBBC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A7D7-38A2-8C4C-8EDE-A835D688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E4F7-D083-AC4F-B58E-0AFD35A5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6C5A7-0138-5747-A09A-F720349F4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334B-1756-6C43-BEFA-D0B1C2E9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C37D-7A92-E341-8617-07F9F65D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C7FC-4BF1-6343-8462-58FC1C8F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4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AED63-9CC0-8243-8B0A-1075EB441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42337-23C5-E14B-9F9B-37768FC62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0736-609A-A648-A7F9-AB83A55C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89427-76B1-D242-831F-19D4F0B2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4CA84-8B54-5945-84FD-F00B725E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CB9A-5C37-7D40-88AE-04C2D801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AF6C-1F7E-4146-8A52-23F321B5F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D9582-26F1-264C-A136-1A2BF4942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485E3-2A1D-9047-BC7F-1FD2D1B9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E3E17-FCE0-0443-BDC5-1120A16B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80A3-00B8-E64C-A8E1-D0087F24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4365A-7143-1D4A-AF90-C36D3BB6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F0E76-501D-0B46-B3FD-DA57F0AF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1A554-4EB7-7F42-8A7D-C647A23D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3031-CA90-8F47-BD23-7C45B28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8D4A-6031-B64B-91F4-9051B5C1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B45B-7D86-7A47-B6DB-2210036F8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7235E-4858-C646-B5CE-DA047BA4D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7D84E-4041-B545-8E9F-A36E59493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C36BF-42EB-9F46-98AE-31910A9D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EBD3-4B71-0648-9A32-132A3FEB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C106-2445-DA4F-B9CD-C3F2A553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3949A-2E0D-8B40-BF5D-48F19EF38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C8EC3-D3D9-E34F-B575-5772E2098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9FE2B-DA54-2E4D-BAF0-9FDF2F860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3FA96-28DA-B346-91B6-016494D63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D1BBE7-104A-7A41-ACB1-6A1D4285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168EB-C442-6147-93C6-1F63BB5E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77341-F881-EC44-BC1E-A90E4788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8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1AD7-E31A-7C46-89CD-D99FBCF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8828E-6516-4E48-9F35-A6DD7D29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3B199-35D6-BF40-9E6D-35F1C7DA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6C860-1155-ED4B-9D9D-B3CA1DC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6C4F6-AE79-DB46-93C0-2FF64E7B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4EE2C-5D34-AF4F-A592-66021B26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EBD22-F407-1046-90F5-DE3DAD24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A76F-3FF7-C348-A083-2B5A3FCF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07D34-6652-304E-8570-285253DC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5F83-A555-E342-B03A-2C7A15EE9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7E107-6A5D-894D-A79C-07B4CDF9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354A2-3D0A-8940-904A-A701DF57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332A6-27C0-914A-906C-D155B691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89D-CAB1-5C44-9B0C-0BE8A05D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06374-F91C-624C-903F-A5F8C28EC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D4135-34F9-C54E-AEB3-346B5A8A7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ADD4-1C8A-4246-8059-36B4728C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4D751-A40B-5F4E-BBE2-3E6377E0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AABA0-E862-414E-B576-66B1AF43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1980-4173-7942-99CE-650F6F8E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3658-8EC2-C04D-96B0-4E982219E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6F71-60F0-0645-B426-3390613D4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41F02-56A0-D140-809A-150DC85BCE6C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B4E38-5E87-494A-A919-4F311E3AE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C713-D9D3-3140-AB39-86A2829D5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5DBBA-CA80-5347-AF97-8F7E4E1A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4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roukabdelmagied/Shiny-Dashboard-Project-NY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ondon.gov.uk/dataset/recorded_crime_rat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A9C7-F8E1-1048-AAFA-04279510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93721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58C178F-226C-274E-98DD-972780D6C2B2}"/>
              </a:ext>
            </a:extLst>
          </p:cNvPr>
          <p:cNvGrpSpPr/>
          <p:nvPr/>
        </p:nvGrpSpPr>
        <p:grpSpPr>
          <a:xfrm>
            <a:off x="423581" y="779765"/>
            <a:ext cx="4935071" cy="1680882"/>
            <a:chOff x="1553135" y="1042147"/>
            <a:chExt cx="4935071" cy="16808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CB1489-3E66-AA49-ADF7-9FA74B526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7093" y="1100831"/>
              <a:ext cx="4810311" cy="15633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6823F4-8F2F-4449-B2AF-B883D5DE5814}"/>
                </a:ext>
              </a:extLst>
            </p:cNvPr>
            <p:cNvSpPr/>
            <p:nvPr/>
          </p:nvSpPr>
          <p:spPr>
            <a:xfrm>
              <a:off x="1553135" y="1042147"/>
              <a:ext cx="4935071" cy="168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1408DB-CB66-3B43-A077-879C8BEB0A78}"/>
              </a:ext>
            </a:extLst>
          </p:cNvPr>
          <p:cNvGrpSpPr/>
          <p:nvPr/>
        </p:nvGrpSpPr>
        <p:grpSpPr>
          <a:xfrm>
            <a:off x="6833349" y="720206"/>
            <a:ext cx="4867836" cy="1800000"/>
            <a:chOff x="5889810" y="3879479"/>
            <a:chExt cx="4867836" cy="180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AD27BF-1850-4741-A69C-9F3449C5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3429" y="3920808"/>
              <a:ext cx="4810311" cy="17213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E7149E-05D2-AC45-B675-A9BDF5B53D6B}"/>
                </a:ext>
              </a:extLst>
            </p:cNvPr>
            <p:cNvSpPr/>
            <p:nvPr/>
          </p:nvSpPr>
          <p:spPr>
            <a:xfrm>
              <a:off x="5889810" y="3879479"/>
              <a:ext cx="4867836" cy="18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1775F2-0E15-4440-BF13-8558974EE26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358652" y="1620206"/>
            <a:ext cx="14746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EB1B66-795B-4549-9E8A-C992D4F7EE41}"/>
              </a:ext>
            </a:extLst>
          </p:cNvPr>
          <p:cNvGrpSpPr/>
          <p:nvPr/>
        </p:nvGrpSpPr>
        <p:grpSpPr>
          <a:xfrm>
            <a:off x="4509373" y="2950669"/>
            <a:ext cx="3173253" cy="3612713"/>
            <a:chOff x="4222375" y="2944313"/>
            <a:chExt cx="3173253" cy="36127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C941A1-6539-2A41-9440-D89BAC9A6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22376" y="2944313"/>
              <a:ext cx="3173252" cy="361271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377353-0BAB-8D47-A495-F899431348D9}"/>
                </a:ext>
              </a:extLst>
            </p:cNvPr>
            <p:cNvSpPr/>
            <p:nvPr/>
          </p:nvSpPr>
          <p:spPr>
            <a:xfrm>
              <a:off x="4222375" y="2944314"/>
              <a:ext cx="3173253" cy="3612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9E91A7-797C-1546-95FA-127495954D48}"/>
              </a:ext>
            </a:extLst>
          </p:cNvPr>
          <p:cNvSpPr txBox="1"/>
          <p:nvPr/>
        </p:nvSpPr>
        <p:spPr>
          <a:xfrm>
            <a:off x="7847320" y="145544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Step: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B2E765-1657-6345-8AF1-096285550AB0}"/>
              </a:ext>
            </a:extLst>
          </p:cNvPr>
          <p:cNvSpPr txBox="1"/>
          <p:nvPr/>
        </p:nvSpPr>
        <p:spPr>
          <a:xfrm>
            <a:off x="5201610" y="704766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6DFEE1-B557-C440-97CD-9611CF469A6D}"/>
              </a:ext>
            </a:extLst>
          </p:cNvPr>
          <p:cNvSpPr txBox="1"/>
          <p:nvPr/>
        </p:nvSpPr>
        <p:spPr>
          <a:xfrm>
            <a:off x="10978569" y="514876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7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AD8FFC-91D0-974D-B706-8E00CBA999FD}"/>
              </a:ext>
            </a:extLst>
          </p:cNvPr>
          <p:cNvSpPr txBox="1"/>
          <p:nvPr/>
        </p:nvSpPr>
        <p:spPr>
          <a:xfrm>
            <a:off x="5341366" y="2733463"/>
            <a:ext cx="1509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Final Data Output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4A261B-EFFD-5742-9C70-33D09F13D6EF}"/>
              </a:ext>
            </a:extLst>
          </p:cNvPr>
          <p:cNvSpPr txBox="1"/>
          <p:nvPr/>
        </p:nvSpPr>
        <p:spPr>
          <a:xfrm>
            <a:off x="8901953" y="4206990"/>
            <a:ext cx="2242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cs typeface="Times New Roman" panose="02020603050405020304" pitchFamily="18" charset="0"/>
              </a:rPr>
              <a:t>Now we can start looking and working with our data</a:t>
            </a:r>
            <a:endParaRPr lang="en-US" sz="28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9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8B68-0BF8-0140-A8B0-E2D13D82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044" y="2712430"/>
            <a:ext cx="4403912" cy="1325563"/>
          </a:xfrm>
        </p:spPr>
        <p:txBody>
          <a:bodyPr/>
          <a:lstStyle/>
          <a:p>
            <a:r>
              <a:rPr lang="en-US" dirty="0"/>
              <a:t>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2802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B74896C-9CA5-084C-B36A-B03641555DDB}"/>
              </a:ext>
            </a:extLst>
          </p:cNvPr>
          <p:cNvGrpSpPr/>
          <p:nvPr/>
        </p:nvGrpSpPr>
        <p:grpSpPr>
          <a:xfrm>
            <a:off x="732866" y="1690688"/>
            <a:ext cx="6443382" cy="3321428"/>
            <a:chOff x="746313" y="1742906"/>
            <a:chExt cx="6443382" cy="33214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13D630-8891-4045-BB92-43A0913B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313" y="1742906"/>
              <a:ext cx="6443382" cy="14284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E931CA-85A1-694C-B5CC-E8803DACF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5903" y="3274359"/>
              <a:ext cx="2495512" cy="17899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57043B-DFC3-D74A-963D-D560B2DD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Number of Offence in Each District by Type of Offence –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9D57-DC91-0C42-8DE1-1BB8E3405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110" y="2772533"/>
            <a:ext cx="4599733" cy="36344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DAAA6-91AA-884D-BDD1-8D7BFE50014C}"/>
              </a:ext>
            </a:extLst>
          </p:cNvPr>
          <p:cNvSpPr/>
          <p:nvPr/>
        </p:nvSpPr>
        <p:spPr>
          <a:xfrm>
            <a:off x="679076" y="1627094"/>
            <a:ext cx="6555442" cy="3442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7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19FD-9A63-414E-851A-73B7F215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Offence Frequency By Year and London District – Line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1F99C-1AFB-0D48-91F1-4E87A4E7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15" y="2658890"/>
            <a:ext cx="4772676" cy="3771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7F390-16CF-B442-85DE-D45AC7447856}"/>
              </a:ext>
            </a:extLst>
          </p:cNvPr>
          <p:cNvGrpSpPr/>
          <p:nvPr/>
        </p:nvGrpSpPr>
        <p:grpSpPr>
          <a:xfrm>
            <a:off x="838200" y="1781735"/>
            <a:ext cx="6066865" cy="3704665"/>
            <a:chOff x="838200" y="1781735"/>
            <a:chExt cx="6066865" cy="37046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0FBC9E-0586-1D43-863F-CC34FB662001}"/>
                </a:ext>
              </a:extLst>
            </p:cNvPr>
            <p:cNvSpPr/>
            <p:nvPr/>
          </p:nvSpPr>
          <p:spPr>
            <a:xfrm>
              <a:off x="838200" y="1781735"/>
              <a:ext cx="6066865" cy="3704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72818D-659A-D142-828F-4970825BD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2186" y="3671297"/>
              <a:ext cx="2076450" cy="174625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FF972-201B-934A-A5A6-C6A6373B1D33}"/>
                </a:ext>
              </a:extLst>
            </p:cNvPr>
            <p:cNvGrpSpPr/>
            <p:nvPr/>
          </p:nvGrpSpPr>
          <p:grpSpPr>
            <a:xfrm>
              <a:off x="927848" y="1876649"/>
              <a:ext cx="5905126" cy="1682645"/>
              <a:chOff x="927848" y="1938359"/>
              <a:chExt cx="5905126" cy="168264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ABF8548-A16F-F646-878D-9DE3022AA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848" y="1938359"/>
                <a:ext cx="5905126" cy="61994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27A00B-9EE4-8047-B13A-7377C8BF0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848" y="2556560"/>
                <a:ext cx="5905126" cy="10644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756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107F-1FA3-1B4E-A7EC-D69172E9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Offence Frequency By Type vs. Time – Line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580A3-2CB5-1642-BE68-B57DF65CC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44" y="3051992"/>
            <a:ext cx="4399323" cy="34760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7A6C21-D536-6045-8B0F-2EB45D0E0C8A}"/>
              </a:ext>
            </a:extLst>
          </p:cNvPr>
          <p:cNvGrpSpPr/>
          <p:nvPr/>
        </p:nvGrpSpPr>
        <p:grpSpPr>
          <a:xfrm>
            <a:off x="690282" y="1768289"/>
            <a:ext cx="6685429" cy="3086100"/>
            <a:chOff x="690282" y="1768289"/>
            <a:chExt cx="6685429" cy="3086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4FA978-CC5B-2040-B58E-3AE38D3A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589" y="1820837"/>
              <a:ext cx="6571128" cy="11187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B01306-C56B-F142-9439-B587529B6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6181" y="3083209"/>
              <a:ext cx="2077944" cy="169336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D72A84-CC99-404D-99A9-2F9B74AF9528}"/>
                </a:ext>
              </a:extLst>
            </p:cNvPr>
            <p:cNvSpPr/>
            <p:nvPr/>
          </p:nvSpPr>
          <p:spPr>
            <a:xfrm>
              <a:off x="690282" y="1768289"/>
              <a:ext cx="6685429" cy="30861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79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CF37-0130-AF45-AA26-3DCA1291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 of Type of Offence to total Offences vs. Time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19575C-07DB-8E45-9CAD-1B756F869BB3}"/>
              </a:ext>
            </a:extLst>
          </p:cNvPr>
          <p:cNvGrpSpPr/>
          <p:nvPr/>
        </p:nvGrpSpPr>
        <p:grpSpPr>
          <a:xfrm>
            <a:off x="135872" y="1807274"/>
            <a:ext cx="8066834" cy="2778173"/>
            <a:chOff x="135872" y="1807274"/>
            <a:chExt cx="8066834" cy="2778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C20732-0732-F946-8E65-0E3FC42C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8" y="1857647"/>
              <a:ext cx="7949451" cy="9543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B0C02A-8CAC-4E47-8F6F-92F29534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811" y="2909170"/>
              <a:ext cx="2230344" cy="162099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9FCDB9-D7B1-044F-83E9-06DAFA53CDCC}"/>
                </a:ext>
              </a:extLst>
            </p:cNvPr>
            <p:cNvSpPr/>
            <p:nvPr/>
          </p:nvSpPr>
          <p:spPr>
            <a:xfrm>
              <a:off x="135872" y="1807274"/>
              <a:ext cx="8066834" cy="27781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96E15D-BF8D-D748-8BF4-3C0EAF557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582" y="3054489"/>
            <a:ext cx="4603546" cy="363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808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FA5BC18-58DD-2B49-9836-A48432FD912F}"/>
              </a:ext>
            </a:extLst>
          </p:cNvPr>
          <p:cNvGrpSpPr/>
          <p:nvPr/>
        </p:nvGrpSpPr>
        <p:grpSpPr>
          <a:xfrm>
            <a:off x="255494" y="1492623"/>
            <a:ext cx="9742394" cy="2655795"/>
            <a:chOff x="262218" y="1250576"/>
            <a:chExt cx="9742394" cy="2655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156E7E-75CF-1D4B-9486-D3A8CF1E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704" y="2326342"/>
              <a:ext cx="2745319" cy="15227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833CEA-F89D-1C48-BC02-C8F4A44C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1345838"/>
              <a:ext cx="9542930" cy="8345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143E3B-894B-844C-9714-FA3BAD53AA9F}"/>
                </a:ext>
              </a:extLst>
            </p:cNvPr>
            <p:cNvSpPr/>
            <p:nvPr/>
          </p:nvSpPr>
          <p:spPr>
            <a:xfrm>
              <a:off x="262218" y="1250576"/>
              <a:ext cx="9742394" cy="26557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8E47F28-57BF-C94B-9BF3-C8C168559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94" y="2608730"/>
            <a:ext cx="3830669" cy="37315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98B0794-1C0E-0B40-8B99-67DBAF67F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59" y="692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Offence Frequency by Type and by District Location Vs. Time</a:t>
            </a:r>
          </a:p>
        </p:txBody>
      </p:sp>
    </p:spTree>
    <p:extLst>
      <p:ext uri="{BB962C8B-B14F-4D97-AF65-F5344CB8AC3E}">
        <p14:creationId xmlns:p14="http://schemas.microsoft.com/office/powerpoint/2010/main" val="30342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FC97-9B3D-DD41-9B42-0C124F59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Shiny App</a:t>
            </a:r>
          </a:p>
        </p:txBody>
      </p:sp>
    </p:spTree>
    <p:extLst>
      <p:ext uri="{BB962C8B-B14F-4D97-AF65-F5344CB8AC3E}">
        <p14:creationId xmlns:p14="http://schemas.microsoft.com/office/powerpoint/2010/main" val="317861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F74A71-D0C5-AB4C-BCB5-CB4FE2FF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00" y="3763652"/>
            <a:ext cx="6903944" cy="28992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882A81A-CEB0-214D-B495-64336C3D869F}"/>
              </a:ext>
            </a:extLst>
          </p:cNvPr>
          <p:cNvGrpSpPr/>
          <p:nvPr/>
        </p:nvGrpSpPr>
        <p:grpSpPr>
          <a:xfrm>
            <a:off x="1123950" y="806823"/>
            <a:ext cx="9944100" cy="2899205"/>
            <a:chOff x="1123950" y="806823"/>
            <a:chExt cx="9944100" cy="28992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0BA210-5140-CF40-B4E9-B8B91117042C}"/>
                </a:ext>
              </a:extLst>
            </p:cNvPr>
            <p:cNvGrpSpPr/>
            <p:nvPr/>
          </p:nvGrpSpPr>
          <p:grpSpPr>
            <a:xfrm>
              <a:off x="1123950" y="806823"/>
              <a:ext cx="9944100" cy="2899205"/>
              <a:chOff x="1136276" y="887506"/>
              <a:chExt cx="9944100" cy="28992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9B1085-FEB7-A848-BE3A-C234BB059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2849" y="1486208"/>
                <a:ext cx="4686300" cy="8969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77B3F7-CC60-0649-91F3-9F1B1E51E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0271" y="2470641"/>
                <a:ext cx="9731455" cy="73790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1853E9B-8124-0840-B63F-F8E44C1FA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9312" y="960358"/>
                <a:ext cx="4193374" cy="411446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81D7EA-B47F-2B4C-9CE7-0AAD221A33B9}"/>
                  </a:ext>
                </a:extLst>
              </p:cNvPr>
              <p:cNvSpPr/>
              <p:nvPr/>
            </p:nvSpPr>
            <p:spPr>
              <a:xfrm>
                <a:off x="1136276" y="887506"/>
                <a:ext cx="9944100" cy="289920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9FBF44-389D-0D40-BF8C-2BE33235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3032" y="3225827"/>
              <a:ext cx="7185935" cy="309136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F097836F-A837-8A4B-A54C-23543BFA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72" y="-240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Offence Frequency by Type Vs.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5EE20-EF97-4B4E-8044-583341EB6329}"/>
              </a:ext>
            </a:extLst>
          </p:cNvPr>
          <p:cNvSpPr txBox="1"/>
          <p:nvPr/>
        </p:nvSpPr>
        <p:spPr>
          <a:xfrm>
            <a:off x="2330361" y="1592377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3F4E9E-B44F-9E4B-8C88-9D71045C775C}"/>
              </a:ext>
            </a:extLst>
          </p:cNvPr>
          <p:cNvCxnSpPr>
            <a:stCxn id="17" idx="3"/>
          </p:cNvCxnSpPr>
          <p:nvPr/>
        </p:nvCxnSpPr>
        <p:spPr>
          <a:xfrm>
            <a:off x="2933038" y="1723182"/>
            <a:ext cx="8074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16B0FBB-ECE4-DF40-B9A0-3C7EEEFF86CB}"/>
              </a:ext>
            </a:extLst>
          </p:cNvPr>
          <p:cNvCxnSpPr>
            <a:stCxn id="17" idx="0"/>
            <a:endCxn id="6" idx="1"/>
          </p:cNvCxnSpPr>
          <p:nvPr/>
        </p:nvCxnSpPr>
        <p:spPr>
          <a:xfrm rot="5400000" flipH="1" flipV="1">
            <a:off x="3055854" y="661245"/>
            <a:ext cx="506979" cy="13552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1AA744-9842-9047-9AEC-00CE88887D06}"/>
              </a:ext>
            </a:extLst>
          </p:cNvPr>
          <p:cNvCxnSpPr>
            <a:stCxn id="17" idx="2"/>
          </p:cNvCxnSpPr>
          <p:nvPr/>
        </p:nvCxnSpPr>
        <p:spPr>
          <a:xfrm flipH="1">
            <a:off x="2631699" y="1853987"/>
            <a:ext cx="1" cy="535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4C53B9-2D14-0744-8F53-B5C0F1D75866}"/>
              </a:ext>
            </a:extLst>
          </p:cNvPr>
          <p:cNvSpPr txBox="1"/>
          <p:nvPr/>
        </p:nvSpPr>
        <p:spPr>
          <a:xfrm>
            <a:off x="1647775" y="3249590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9747B9-A161-0647-9548-F24115CE84F5}"/>
              </a:ext>
            </a:extLst>
          </p:cNvPr>
          <p:cNvCxnSpPr>
            <a:stCxn id="30" idx="3"/>
            <a:endCxn id="14" idx="1"/>
          </p:cNvCxnSpPr>
          <p:nvPr/>
        </p:nvCxnSpPr>
        <p:spPr>
          <a:xfrm>
            <a:off x="2086783" y="3380395"/>
            <a:ext cx="41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40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3679FE-766D-4948-8985-DB457715F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19" y="3992254"/>
            <a:ext cx="6234953" cy="26343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1AD4F-8E37-FB48-AD31-EC6BC3F650CA}"/>
              </a:ext>
            </a:extLst>
          </p:cNvPr>
          <p:cNvGrpSpPr/>
          <p:nvPr/>
        </p:nvGrpSpPr>
        <p:grpSpPr>
          <a:xfrm>
            <a:off x="1123950" y="806823"/>
            <a:ext cx="9944100" cy="3045759"/>
            <a:chOff x="1123950" y="806823"/>
            <a:chExt cx="9944100" cy="30457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5A00FB-E78B-724F-A3CF-B85BEA912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8961" y="1351819"/>
              <a:ext cx="4714073" cy="8834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A2C24C-0D81-BD49-A34B-6162F85A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2477" y="894227"/>
              <a:ext cx="3927045" cy="2760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372419-A27D-2C4B-8198-F835B8DAA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4267" y="2369785"/>
              <a:ext cx="9723459" cy="73790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F35A9C-1D69-9144-91CA-0D9512CEA30D}"/>
                </a:ext>
              </a:extLst>
            </p:cNvPr>
            <p:cNvSpPr/>
            <p:nvPr/>
          </p:nvSpPr>
          <p:spPr>
            <a:xfrm>
              <a:off x="1123950" y="806823"/>
              <a:ext cx="9944100" cy="30457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015EFE-95E2-1648-85E9-B1434068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5147" y="3333862"/>
              <a:ext cx="7821706" cy="302993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6975379-3D81-FA41-97BA-5C2A964C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72" y="-2401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Offence Frequency by Type and District Vs.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A86BC-06B7-A24B-9695-AA481FEEC535}"/>
              </a:ext>
            </a:extLst>
          </p:cNvPr>
          <p:cNvSpPr txBox="1"/>
          <p:nvPr/>
        </p:nvSpPr>
        <p:spPr>
          <a:xfrm>
            <a:off x="2130117" y="1662753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95CED-3BB8-E648-B474-DD0EB1253082}"/>
              </a:ext>
            </a:extLst>
          </p:cNvPr>
          <p:cNvSpPr txBox="1"/>
          <p:nvPr/>
        </p:nvSpPr>
        <p:spPr>
          <a:xfrm>
            <a:off x="1435045" y="3356054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6660E6-E546-7046-84A4-4A0E04967FE6}"/>
              </a:ext>
            </a:extLst>
          </p:cNvPr>
          <p:cNvCxnSpPr>
            <a:stCxn id="16" idx="3"/>
            <a:endCxn id="5" idx="1"/>
          </p:cNvCxnSpPr>
          <p:nvPr/>
        </p:nvCxnSpPr>
        <p:spPr>
          <a:xfrm>
            <a:off x="2732794" y="1793558"/>
            <a:ext cx="10061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32CAC8C-8E2D-9E4A-A471-5BB0ED4BA513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966713" y="496990"/>
            <a:ext cx="630507" cy="17010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005628-9F28-B741-998B-C52AB29A4C23}"/>
              </a:ext>
            </a:extLst>
          </p:cNvPr>
          <p:cNvCxnSpPr>
            <a:stCxn id="16" idx="2"/>
          </p:cNvCxnSpPr>
          <p:nvPr/>
        </p:nvCxnSpPr>
        <p:spPr>
          <a:xfrm flipH="1">
            <a:off x="2431455" y="1924363"/>
            <a:ext cx="1" cy="44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18F757-C6BB-514C-B596-39F971B88FAE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 flipV="1">
            <a:off x="1874053" y="3485359"/>
            <a:ext cx="311094" cy="1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7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A20C-5283-924D-8B37-DC999BC1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 – Going Back in Time to 2015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75555-7E9E-8C4A-916C-D90857DA1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258" y="5167312"/>
            <a:ext cx="3352801" cy="5311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London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7918-BF10-E54C-A078-276A1D68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26" y="1906121"/>
            <a:ext cx="4592066" cy="30457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DD35A4-E1D3-984F-B86D-E09C7C59C8AE}"/>
              </a:ext>
            </a:extLst>
          </p:cNvPr>
          <p:cNvSpPr txBox="1">
            <a:spLocks/>
          </p:cNvSpPr>
          <p:nvPr/>
        </p:nvSpPr>
        <p:spPr>
          <a:xfrm>
            <a:off x="838200" y="2664549"/>
            <a:ext cx="4185346" cy="1528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Safest Borough?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Safest District?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Where Should I live??</a:t>
            </a:r>
          </a:p>
        </p:txBody>
      </p:sp>
    </p:spTree>
    <p:extLst>
      <p:ext uri="{BB962C8B-B14F-4D97-AF65-F5344CB8AC3E}">
        <p14:creationId xmlns:p14="http://schemas.microsoft.com/office/powerpoint/2010/main" val="263670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14B6F-1E1F-DA47-A2E2-62D5BED7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28" y="3653093"/>
            <a:ext cx="7107742" cy="28552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48C13-49C0-7540-923C-459FDDA64923}"/>
              </a:ext>
            </a:extLst>
          </p:cNvPr>
          <p:cNvGrpSpPr/>
          <p:nvPr/>
        </p:nvGrpSpPr>
        <p:grpSpPr>
          <a:xfrm>
            <a:off x="875179" y="726154"/>
            <a:ext cx="10441641" cy="2736477"/>
            <a:chOff x="875179" y="531158"/>
            <a:chExt cx="10441641" cy="27364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D5F93F-E1D1-0040-949D-B0F52987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0151" y="595824"/>
              <a:ext cx="3927045" cy="3215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6276F4-1F8E-0B43-A29F-166EE63F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6635" y="1061184"/>
              <a:ext cx="4714073" cy="8834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E00812-BA8F-4440-8BFD-8E59C0B34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306" y="2034720"/>
              <a:ext cx="10228729" cy="53893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699BCB-8EFE-2644-AC5C-623EAA86DC1C}"/>
                </a:ext>
              </a:extLst>
            </p:cNvPr>
            <p:cNvSpPr/>
            <p:nvPr/>
          </p:nvSpPr>
          <p:spPr>
            <a:xfrm>
              <a:off x="875179" y="531158"/>
              <a:ext cx="10441641" cy="27364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7ECB65-03CA-3343-84F7-A36F0334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7745" y="2758183"/>
              <a:ext cx="8071849" cy="387584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C9CDC5C-62C0-8940-8041-AE879F32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69" y="-3343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Ratio of Type of Offence to total Offences vs. Time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8F714-0A6E-5D4A-BB66-E8AA9EC78A01}"/>
              </a:ext>
            </a:extLst>
          </p:cNvPr>
          <p:cNvSpPr txBox="1"/>
          <p:nvPr/>
        </p:nvSpPr>
        <p:spPr>
          <a:xfrm>
            <a:off x="1999569" y="1568636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1B145-F4C8-C246-94A7-34441DA083E4}"/>
              </a:ext>
            </a:extLst>
          </p:cNvPr>
          <p:cNvSpPr txBox="1"/>
          <p:nvPr/>
        </p:nvSpPr>
        <p:spPr>
          <a:xfrm>
            <a:off x="1241958" y="3016166"/>
            <a:ext cx="43900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51D335-DD92-CB44-87F0-63BF269CB7C9}"/>
              </a:ext>
            </a:extLst>
          </p:cNvPr>
          <p:cNvCxnSpPr>
            <a:stCxn id="16" idx="3"/>
            <a:endCxn id="5" idx="1"/>
          </p:cNvCxnSpPr>
          <p:nvPr/>
        </p:nvCxnSpPr>
        <p:spPr>
          <a:xfrm flipV="1">
            <a:off x="2602246" y="1697919"/>
            <a:ext cx="1124389" cy="1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B5C25F-4293-AA4A-B8FA-483C420E904A}"/>
              </a:ext>
            </a:extLst>
          </p:cNvPr>
          <p:cNvCxnSpPr>
            <a:stCxn id="16" idx="0"/>
            <a:endCxn id="4" idx="1"/>
          </p:cNvCxnSpPr>
          <p:nvPr/>
        </p:nvCxnSpPr>
        <p:spPr>
          <a:xfrm rot="5400000" flipH="1" flipV="1">
            <a:off x="2902000" y="350486"/>
            <a:ext cx="617059" cy="18192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B56EB8-08D0-124A-BCEA-B7580E375C69}"/>
              </a:ext>
            </a:extLst>
          </p:cNvPr>
          <p:cNvCxnSpPr>
            <a:stCxn id="16" idx="2"/>
          </p:cNvCxnSpPr>
          <p:nvPr/>
        </p:nvCxnSpPr>
        <p:spPr>
          <a:xfrm flipH="1">
            <a:off x="2300907" y="1830246"/>
            <a:ext cx="1" cy="399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0F1D7E-31D7-274D-A3EE-AE97A8D1659D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>
            <a:off x="1680966" y="3146971"/>
            <a:ext cx="366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8260D3-6D53-1248-B5D1-E0AE710A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69" y="3852184"/>
            <a:ext cx="7492251" cy="29490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686F9-B059-9145-8D2A-1B55FF59DBEB}"/>
              </a:ext>
            </a:extLst>
          </p:cNvPr>
          <p:cNvGrpSpPr/>
          <p:nvPr/>
        </p:nvGrpSpPr>
        <p:grpSpPr>
          <a:xfrm>
            <a:off x="875173" y="692523"/>
            <a:ext cx="10441641" cy="3092823"/>
            <a:chOff x="875179" y="423582"/>
            <a:chExt cx="10441641" cy="30928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51EDE5-6C2B-BC4D-A0AE-47D34EA05C59}"/>
                </a:ext>
              </a:extLst>
            </p:cNvPr>
            <p:cNvGrpSpPr/>
            <p:nvPr/>
          </p:nvGrpSpPr>
          <p:grpSpPr>
            <a:xfrm>
              <a:off x="875179" y="423582"/>
              <a:ext cx="10441641" cy="3092823"/>
              <a:chOff x="875179" y="423582"/>
              <a:chExt cx="10441641" cy="30928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CE02F0E-1984-4544-BDA8-6D5A85D13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8959" y="801438"/>
                <a:ext cx="4714073" cy="8834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147E8C-A043-6846-9F04-C9A953EB5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7990" y="471515"/>
                <a:ext cx="3856013" cy="29544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AA0AB3B-110A-624A-B957-20012524D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177" y="1705953"/>
                <a:ext cx="7997636" cy="137171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B67138-8B50-7244-B05A-E858B042C985}"/>
                  </a:ext>
                </a:extLst>
              </p:cNvPr>
              <p:cNvSpPr/>
              <p:nvPr/>
            </p:nvSpPr>
            <p:spPr>
              <a:xfrm>
                <a:off x="875179" y="423582"/>
                <a:ext cx="10441641" cy="30928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2A3DF2-59D5-8F44-A9D3-90046ACE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9186" y="3137779"/>
              <a:ext cx="7653618" cy="311792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7596BA1-1966-FB48-9AAA-2224CCE2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6" y="-362362"/>
            <a:ext cx="1076548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Offence Frequency By Year and London District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806BD-D19E-E246-8DBC-12460E2395D7}"/>
              </a:ext>
            </a:extLst>
          </p:cNvPr>
          <p:cNvSpPr txBox="1"/>
          <p:nvPr/>
        </p:nvSpPr>
        <p:spPr>
          <a:xfrm>
            <a:off x="1353210" y="1381313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513E-18B9-F748-9B57-058A47D3E2D4}"/>
              </a:ext>
            </a:extLst>
          </p:cNvPr>
          <p:cNvSpPr txBox="1"/>
          <p:nvPr/>
        </p:nvSpPr>
        <p:spPr>
          <a:xfrm>
            <a:off x="1463063" y="3433855"/>
            <a:ext cx="37974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ui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698EA0-79C6-6848-91B9-D93ADE031734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1955887" y="1512118"/>
            <a:ext cx="1783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4F160F3-05C0-CB40-9D96-D72F84A0953B}"/>
              </a:ext>
            </a:extLst>
          </p:cNvPr>
          <p:cNvCxnSpPr>
            <a:stCxn id="15" idx="0"/>
          </p:cNvCxnSpPr>
          <p:nvPr/>
        </p:nvCxnSpPr>
        <p:spPr>
          <a:xfrm rot="5400000" flipH="1" flipV="1">
            <a:off x="2664700" y="-121970"/>
            <a:ext cx="493133" cy="25134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53F9336-8A1F-C346-A645-645794F064A5}"/>
              </a:ext>
            </a:extLst>
          </p:cNvPr>
          <p:cNvCxnSpPr>
            <a:stCxn id="15" idx="2"/>
            <a:endCxn id="6" idx="1"/>
          </p:cNvCxnSpPr>
          <p:nvPr/>
        </p:nvCxnSpPr>
        <p:spPr>
          <a:xfrm rot="16200000" flipH="1">
            <a:off x="1366946" y="1930526"/>
            <a:ext cx="1017829" cy="4426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884E32-18D5-9446-8DC6-56196CE2C065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 flipV="1">
            <a:off x="1842803" y="3562616"/>
            <a:ext cx="426377" cy="2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24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27AC5-4AC9-264A-9DD2-6C0C445E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38" y="3659448"/>
            <a:ext cx="7626724" cy="28257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FED9480-DA1A-B54F-A46B-AB993660A014}"/>
              </a:ext>
            </a:extLst>
          </p:cNvPr>
          <p:cNvGrpSpPr/>
          <p:nvPr/>
        </p:nvGrpSpPr>
        <p:grpSpPr>
          <a:xfrm>
            <a:off x="875179" y="921123"/>
            <a:ext cx="10441641" cy="2655794"/>
            <a:chOff x="875179" y="712694"/>
            <a:chExt cx="10441641" cy="26557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E201A9-619E-0147-A4F0-209839B39240}"/>
                </a:ext>
              </a:extLst>
            </p:cNvPr>
            <p:cNvGrpSpPr/>
            <p:nvPr/>
          </p:nvGrpSpPr>
          <p:grpSpPr>
            <a:xfrm>
              <a:off x="875179" y="712694"/>
              <a:ext cx="10441641" cy="2655794"/>
              <a:chOff x="875179" y="712694"/>
              <a:chExt cx="10441641" cy="26557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4A55900-BEF7-FB44-A0C1-253C178D7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7992" y="779273"/>
                <a:ext cx="3856013" cy="29544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991A113-06B4-534E-B626-B810DA865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585" y="1686560"/>
                <a:ext cx="7994821" cy="137171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0126AC5-490B-904D-90DE-2D02186BC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562" y="1111525"/>
                <a:ext cx="5160869" cy="55839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544034-B638-734A-A3BD-FF30AF7F17C0}"/>
                  </a:ext>
                </a:extLst>
              </p:cNvPr>
              <p:cNvSpPr/>
              <p:nvPr/>
            </p:nvSpPr>
            <p:spPr>
              <a:xfrm>
                <a:off x="875179" y="712694"/>
                <a:ext cx="10441641" cy="26557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D1C8DB-F3E5-F348-A2AC-199001E9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2247" y="3098616"/>
              <a:ext cx="8507506" cy="244949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62024EE-1AE2-4A49-8C76-1670BCC4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2" y="-190137"/>
            <a:ext cx="1076548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Offence Frequency By Year and London Borough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4F54B-55B7-484A-B8A6-A4B80679A0B6}"/>
              </a:ext>
            </a:extLst>
          </p:cNvPr>
          <p:cNvSpPr txBox="1"/>
          <p:nvPr/>
        </p:nvSpPr>
        <p:spPr>
          <a:xfrm>
            <a:off x="1353210" y="1468344"/>
            <a:ext cx="602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38008-D300-AB41-9EB3-D4EEB8AFC969}"/>
              </a:ext>
            </a:extLst>
          </p:cNvPr>
          <p:cNvSpPr txBox="1"/>
          <p:nvPr/>
        </p:nvSpPr>
        <p:spPr>
          <a:xfrm>
            <a:off x="1210796" y="3302042"/>
            <a:ext cx="295835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ui</a:t>
            </a:r>
            <a:endParaRPr lang="en-US" sz="11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0A293-C89A-DF46-9A99-CE4196284EA3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1955887" y="1599149"/>
            <a:ext cx="15596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893BB4A-893F-214F-B2D7-CA7070BAA9CB}"/>
              </a:ext>
            </a:extLst>
          </p:cNvPr>
          <p:cNvCxnSpPr>
            <a:stCxn id="13" idx="0"/>
            <a:endCxn id="4" idx="1"/>
          </p:cNvCxnSpPr>
          <p:nvPr/>
        </p:nvCxnSpPr>
        <p:spPr>
          <a:xfrm rot="5400000" flipH="1" flipV="1">
            <a:off x="2744811" y="45164"/>
            <a:ext cx="332918" cy="25134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D2A2BF8-D37E-9441-8DA9-CF5E66363B52}"/>
              </a:ext>
            </a:extLst>
          </p:cNvPr>
          <p:cNvCxnSpPr>
            <a:stCxn id="13" idx="2"/>
            <a:endCxn id="5" idx="1"/>
          </p:cNvCxnSpPr>
          <p:nvPr/>
        </p:nvCxnSpPr>
        <p:spPr>
          <a:xfrm rot="16200000" flipH="1">
            <a:off x="1451121" y="1933382"/>
            <a:ext cx="850893" cy="4440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12F5E0-AE36-4040-A5BA-0AECC145C6F7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1506631" y="3429000"/>
            <a:ext cx="335616" cy="5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1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239DA-C3FC-A840-8892-C11D8D8D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13" y="0"/>
            <a:ext cx="794478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F90A12-B74B-8446-8D2A-0BAC3E3E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" y="2766218"/>
            <a:ext cx="423749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Shiny App – Tab 1</a:t>
            </a:r>
          </a:p>
        </p:txBody>
      </p:sp>
    </p:spTree>
    <p:extLst>
      <p:ext uri="{BB962C8B-B14F-4D97-AF65-F5344CB8AC3E}">
        <p14:creationId xmlns:p14="http://schemas.microsoft.com/office/powerpoint/2010/main" val="155567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FFFEB6-B2D3-294B-8BD2-A61B86B5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304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66346B-F57E-224C-97B5-E7C85465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047" y="2766218"/>
            <a:ext cx="394895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Shiny App – Tab 2</a:t>
            </a:r>
          </a:p>
        </p:txBody>
      </p:sp>
    </p:spTree>
    <p:extLst>
      <p:ext uri="{BB962C8B-B14F-4D97-AF65-F5344CB8AC3E}">
        <p14:creationId xmlns:p14="http://schemas.microsoft.com/office/powerpoint/2010/main" val="284454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ECD0-D6D0-6446-9BD8-3AE5A7EC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this on GitHub?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956D-6649-ED47-A49E-703D8E4F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89" y="1544298"/>
            <a:ext cx="11082093" cy="2698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16CFE-A0F6-264E-A0C5-FAC480507BE9}"/>
              </a:ext>
            </a:extLst>
          </p:cNvPr>
          <p:cNvSpPr/>
          <p:nvPr/>
        </p:nvSpPr>
        <p:spPr>
          <a:xfrm>
            <a:off x="2431561" y="4944370"/>
            <a:ext cx="7475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https://github.com/faroukabdelmagied/Shiny-Dashboard-Project-NYC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65FF-27E7-CA46-BC54-93133D82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from the displayed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9A9E-EE16-DD4C-BEE4-1D07D1A7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Which London District is the safest and why?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2200" dirty="0"/>
              <a:t>North London has the lowest recorded offences recorded over time.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sz="2200" dirty="0"/>
              <a:t>Theft and In person violence are the two types of crime offences that are on the rise in North London ( In terms of both offence frequency and the ratio of the offence compared to the total).</a:t>
            </a:r>
          </a:p>
          <a:p>
            <a:r>
              <a:rPr lang="en-US" dirty="0"/>
              <a:t>Which London Borough is the Safest?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Kingston upon Thames – South London</a:t>
            </a:r>
          </a:p>
          <a:p>
            <a:r>
              <a:rPr lang="en-US" dirty="0"/>
              <a:t>Should I choose to live in: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2200" dirty="0"/>
              <a:t>The Safest district in London – North London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 The Safest borough in London – Kingston which is in South London</a:t>
            </a:r>
          </a:p>
          <a:p>
            <a:r>
              <a:rPr lang="en-US" dirty="0"/>
              <a:t>Other Factors: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Distance to University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Pricing </a:t>
            </a:r>
          </a:p>
        </p:txBody>
      </p:sp>
    </p:spTree>
    <p:extLst>
      <p:ext uri="{BB962C8B-B14F-4D97-AF65-F5344CB8AC3E}">
        <p14:creationId xmlns:p14="http://schemas.microsoft.com/office/powerpoint/2010/main" val="76213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2E7E-FD5C-BB41-BB89-4B71FBC3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73B2-A4FE-9040-9C4B-FA362FA86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932828"/>
          </a:xfrm>
        </p:spPr>
        <p:txBody>
          <a:bodyPr/>
          <a:lstStyle/>
          <a:p>
            <a:r>
              <a:rPr lang="en-US" sz="2400" dirty="0"/>
              <a:t>What should the data set include?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UK crime data that is specific to London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data should cover a range of years leading up to 2015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crime data should be divided into different London boroughs and districts.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crime data should be also divided into different crime types </a:t>
            </a:r>
          </a:p>
          <a:p>
            <a:pPr marL="914400" lvl="1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1B758-9E40-2B4C-A573-1BCDFFE77996}"/>
              </a:ext>
            </a:extLst>
          </p:cNvPr>
          <p:cNvSpPr txBox="1">
            <a:spLocks/>
          </p:cNvSpPr>
          <p:nvPr/>
        </p:nvSpPr>
        <p:spPr>
          <a:xfrm>
            <a:off x="838200" y="3854076"/>
            <a:ext cx="10515600" cy="263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Set Used: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Mayor Of London Database – London Datastore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Link for the data:</a:t>
            </a:r>
          </a:p>
          <a:p>
            <a:pPr lvl="2">
              <a:buFont typeface="Wingdings" pitchFamily="2" charset="2"/>
              <a:buChar char="§"/>
            </a:pPr>
            <a:r>
              <a:rPr lang="en-US" sz="1600" dirty="0">
                <a:hlinkClick r:id="rId2"/>
              </a:rPr>
              <a:t>https://data.london.gov.uk/dataset/recorded_crime_rates</a:t>
            </a:r>
            <a:endParaRPr lang="en-US" sz="1600" dirty="0"/>
          </a:p>
          <a:p>
            <a:pPr marL="914400" lvl="1" indent="-457200">
              <a:buFont typeface="+mj-lt"/>
              <a:buAutoNum type="alphaUcPeriod"/>
            </a:pPr>
            <a:r>
              <a:rPr lang="en-US" sz="2000" dirty="0"/>
              <a:t>The data was found to include </a:t>
            </a:r>
          </a:p>
        </p:txBody>
      </p:sp>
    </p:spTree>
    <p:extLst>
      <p:ext uri="{BB962C8B-B14F-4D97-AF65-F5344CB8AC3E}">
        <p14:creationId xmlns:p14="http://schemas.microsoft.com/office/powerpoint/2010/main" val="360227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DE4BC5-0D41-0D42-BB5E-9C58BF95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558" y="784069"/>
            <a:ext cx="11411833" cy="31094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30CC5F-7E84-0647-B95E-DC0FCA90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83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Original Dataset Format (csv)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094C1-3A71-6440-BDD2-75D151EAA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40" r="1608"/>
          <a:stretch/>
        </p:blipFill>
        <p:spPr>
          <a:xfrm>
            <a:off x="10170538" y="3329348"/>
            <a:ext cx="1388211" cy="3025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21CC10-DB6C-EC43-BE78-A54EB1A12023}"/>
              </a:ext>
            </a:extLst>
          </p:cNvPr>
          <p:cNvSpPr/>
          <p:nvPr/>
        </p:nvSpPr>
        <p:spPr>
          <a:xfrm>
            <a:off x="302558" y="564776"/>
            <a:ext cx="11497236" cy="33287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85DF48-BAAC-8449-9A33-49DD2E14EF54}"/>
              </a:ext>
            </a:extLst>
          </p:cNvPr>
          <p:cNvSpPr/>
          <p:nvPr/>
        </p:nvSpPr>
        <p:spPr>
          <a:xfrm>
            <a:off x="10170538" y="3329348"/>
            <a:ext cx="1388211" cy="30255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C39FB-3AAA-4745-9F5D-8E16AA4F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112" y="3013856"/>
            <a:ext cx="3241775" cy="36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8D8D-9A4D-8C4F-9821-4C1C4F9C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9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Original Dataset Format (R)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304E0-B1EF-2341-AD92-16EB0DF4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74" y="1174952"/>
            <a:ext cx="7348478" cy="3202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BBE79-DE10-4C4C-8F65-E8420AE38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20"/>
          <a:stretch/>
        </p:blipFill>
        <p:spPr>
          <a:xfrm>
            <a:off x="587572" y="4586503"/>
            <a:ext cx="6551282" cy="157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88853-AEA1-664A-9E0D-5E111ECB2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538" y="1127748"/>
            <a:ext cx="2796987" cy="407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6DD78-B17D-3741-B7D4-0E7447131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640" y="5337911"/>
            <a:ext cx="3795806" cy="12617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13B9B-0736-0F49-A8C3-A40821A5949A}"/>
              </a:ext>
            </a:extLst>
          </p:cNvPr>
          <p:cNvSpPr/>
          <p:nvPr/>
        </p:nvSpPr>
        <p:spPr>
          <a:xfrm>
            <a:off x="104239" y="784698"/>
            <a:ext cx="7540789" cy="55129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73CA9-575F-6044-B349-CEAEE185EB65}"/>
              </a:ext>
            </a:extLst>
          </p:cNvPr>
          <p:cNvSpPr/>
          <p:nvPr/>
        </p:nvSpPr>
        <p:spPr>
          <a:xfrm>
            <a:off x="8134369" y="784698"/>
            <a:ext cx="3954497" cy="58742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B2A3A-305C-6A43-8BEB-D4A2A3DDEA72}"/>
              </a:ext>
            </a:extLst>
          </p:cNvPr>
          <p:cNvSpPr txBox="1"/>
          <p:nvPr/>
        </p:nvSpPr>
        <p:spPr>
          <a:xfrm>
            <a:off x="50898" y="745019"/>
            <a:ext cx="1273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Original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926D1-1396-E64B-A71A-E96894E63842}"/>
              </a:ext>
            </a:extLst>
          </p:cNvPr>
          <p:cNvSpPr txBox="1"/>
          <p:nvPr/>
        </p:nvSpPr>
        <p:spPr>
          <a:xfrm>
            <a:off x="8100370" y="760245"/>
            <a:ext cx="3047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Final Data Set – What we want to work with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5F193A-88E1-6B4A-900E-AA8BA9898A4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645028" y="3541156"/>
            <a:ext cx="48934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02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41A3-8DE2-824B-96FC-E671C787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Data Cleaning and Preprocessing </a:t>
            </a:r>
          </a:p>
        </p:txBody>
      </p:sp>
    </p:spTree>
    <p:extLst>
      <p:ext uri="{BB962C8B-B14F-4D97-AF65-F5344CB8AC3E}">
        <p14:creationId xmlns:p14="http://schemas.microsoft.com/office/powerpoint/2010/main" val="246647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0CB06F-4EC3-0049-81CC-56A4D5163045}"/>
              </a:ext>
            </a:extLst>
          </p:cNvPr>
          <p:cNvGrpSpPr/>
          <p:nvPr/>
        </p:nvGrpSpPr>
        <p:grpSpPr>
          <a:xfrm>
            <a:off x="80681" y="109959"/>
            <a:ext cx="4632513" cy="3583642"/>
            <a:chOff x="1553134" y="571501"/>
            <a:chExt cx="4632513" cy="358364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179B47-259A-F84E-9ECF-185DE9C2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998" y="652659"/>
              <a:ext cx="4420475" cy="34374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C48D5-59EF-4E45-8CD8-3812BF3979CB}"/>
                </a:ext>
              </a:extLst>
            </p:cNvPr>
            <p:cNvSpPr/>
            <p:nvPr/>
          </p:nvSpPr>
          <p:spPr>
            <a:xfrm>
              <a:off x="1553134" y="571501"/>
              <a:ext cx="4632513" cy="3583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DA6665-6433-6E42-8C5B-C832EC710A0D}"/>
              </a:ext>
            </a:extLst>
          </p:cNvPr>
          <p:cNvGrpSpPr/>
          <p:nvPr/>
        </p:nvGrpSpPr>
        <p:grpSpPr>
          <a:xfrm>
            <a:off x="5246595" y="992913"/>
            <a:ext cx="6878171" cy="1822076"/>
            <a:chOff x="4363570" y="4699748"/>
            <a:chExt cx="6878171" cy="18220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83F196-43FE-964A-899F-E465EF32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424" y="4780432"/>
              <a:ext cx="6683245" cy="165636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BFE62B-BAD1-AA40-8668-139A1D1E4124}"/>
                </a:ext>
              </a:extLst>
            </p:cNvPr>
            <p:cNvSpPr/>
            <p:nvPr/>
          </p:nvSpPr>
          <p:spPr>
            <a:xfrm>
              <a:off x="4363570" y="4699748"/>
              <a:ext cx="6878171" cy="18220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A882C71-54C7-DA4F-BB10-52778E229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1" y="3932013"/>
            <a:ext cx="5934640" cy="2764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BC864A-7C0A-4242-8E57-0137140438C0}"/>
              </a:ext>
            </a:extLst>
          </p:cNvPr>
          <p:cNvSpPr/>
          <p:nvPr/>
        </p:nvSpPr>
        <p:spPr>
          <a:xfrm>
            <a:off x="80680" y="3867015"/>
            <a:ext cx="6071349" cy="2881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18377-008C-D942-A61A-09C40B4557D1}"/>
              </a:ext>
            </a:extLst>
          </p:cNvPr>
          <p:cNvGrpSpPr/>
          <p:nvPr/>
        </p:nvGrpSpPr>
        <p:grpSpPr>
          <a:xfrm>
            <a:off x="6473818" y="4628589"/>
            <a:ext cx="5650948" cy="1353531"/>
            <a:chOff x="6460371" y="3628604"/>
            <a:chExt cx="5650948" cy="13535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9961C6-8618-AF48-8715-40A3A1B41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1653" y="3693132"/>
              <a:ext cx="5549154" cy="124011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95D59D-1AED-B647-A4BA-3CB553A54282}"/>
                </a:ext>
              </a:extLst>
            </p:cNvPr>
            <p:cNvSpPr/>
            <p:nvPr/>
          </p:nvSpPr>
          <p:spPr>
            <a:xfrm>
              <a:off x="6460371" y="3628604"/>
              <a:ext cx="5650948" cy="1353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BB7328-A5DC-4041-96A2-0A340ABF158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4713194" y="1901780"/>
            <a:ext cx="533401" cy="21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42CDC9-6831-C64D-899C-5112DDFD749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6152029" y="5305355"/>
            <a:ext cx="321789" cy="217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066BDD-04F1-B947-9D88-1FC394D5888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685681" y="2814989"/>
            <a:ext cx="0" cy="18136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12B03D-2B0C-3349-A798-4396F0377B8A}"/>
              </a:ext>
            </a:extLst>
          </p:cNvPr>
          <p:cNvSpPr txBox="1"/>
          <p:nvPr/>
        </p:nvSpPr>
        <p:spPr>
          <a:xfrm>
            <a:off x="7265733" y="251629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1 &amp;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FE1E06-3222-AA4C-9036-5AED2B2F4A78}"/>
              </a:ext>
            </a:extLst>
          </p:cNvPr>
          <p:cNvSpPr txBox="1"/>
          <p:nvPr/>
        </p:nvSpPr>
        <p:spPr>
          <a:xfrm>
            <a:off x="4556313" y="52617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7AFAE-4AD3-FB4D-90A9-97C2C12A097A}"/>
              </a:ext>
            </a:extLst>
          </p:cNvPr>
          <p:cNvSpPr txBox="1"/>
          <p:nvPr/>
        </p:nvSpPr>
        <p:spPr>
          <a:xfrm>
            <a:off x="5995063" y="3793513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0222F-A643-4C4A-B74C-42513852A0F7}"/>
              </a:ext>
            </a:extLst>
          </p:cNvPr>
          <p:cNvSpPr txBox="1"/>
          <p:nvPr/>
        </p:nvSpPr>
        <p:spPr>
          <a:xfrm>
            <a:off x="11311055" y="779723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1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74E2EB-98A2-B74D-9794-8909AAC472F6}"/>
              </a:ext>
            </a:extLst>
          </p:cNvPr>
          <p:cNvSpPr txBox="1"/>
          <p:nvPr/>
        </p:nvSpPr>
        <p:spPr>
          <a:xfrm>
            <a:off x="11311055" y="4420184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2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1149B8-B5EB-B94B-8AB4-CDBCD0AD1837}"/>
              </a:ext>
            </a:extLst>
          </p:cNvPr>
          <p:cNvGrpSpPr/>
          <p:nvPr/>
        </p:nvGrpSpPr>
        <p:grpSpPr>
          <a:xfrm>
            <a:off x="91885" y="242039"/>
            <a:ext cx="5139021" cy="2588567"/>
            <a:chOff x="1452281" y="793375"/>
            <a:chExt cx="5139021" cy="25885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C1C1A9-E161-7742-956D-7CEA3B48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571" y="844644"/>
              <a:ext cx="5006219" cy="248775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4ED691-B324-3542-97A0-8F61DF02F6F7}"/>
                </a:ext>
              </a:extLst>
            </p:cNvPr>
            <p:cNvSpPr/>
            <p:nvPr/>
          </p:nvSpPr>
          <p:spPr>
            <a:xfrm>
              <a:off x="1452281" y="793375"/>
              <a:ext cx="5139021" cy="2588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9C1181-A80F-0540-A8DC-21E811FE6E08}"/>
              </a:ext>
            </a:extLst>
          </p:cNvPr>
          <p:cNvGrpSpPr/>
          <p:nvPr/>
        </p:nvGrpSpPr>
        <p:grpSpPr>
          <a:xfrm>
            <a:off x="5664006" y="833714"/>
            <a:ext cx="6363819" cy="1405210"/>
            <a:chOff x="3701305" y="4498042"/>
            <a:chExt cx="6363819" cy="14052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C0D3B8-B163-3B4A-8D7D-7F72A0C4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015" y="4573175"/>
              <a:ext cx="6252321" cy="127148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AE3627-E2DB-A74E-8052-243649B19088}"/>
                </a:ext>
              </a:extLst>
            </p:cNvPr>
            <p:cNvSpPr/>
            <p:nvPr/>
          </p:nvSpPr>
          <p:spPr>
            <a:xfrm>
              <a:off x="3701305" y="4498042"/>
              <a:ext cx="6363819" cy="14052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26AA93-333B-9646-A3C6-908E5B464D39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230906" y="1536319"/>
            <a:ext cx="433100" cy="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B0140B-3CB0-9A4D-9437-F7A8A82AD97C}"/>
              </a:ext>
            </a:extLst>
          </p:cNvPr>
          <p:cNvGrpSpPr/>
          <p:nvPr/>
        </p:nvGrpSpPr>
        <p:grpSpPr>
          <a:xfrm>
            <a:off x="91885" y="3429000"/>
            <a:ext cx="5775511" cy="2756647"/>
            <a:chOff x="1532965" y="510988"/>
            <a:chExt cx="5775511" cy="27566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2897E5-05CE-4247-B953-9A76DD84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244" y="562974"/>
              <a:ext cx="5648328" cy="2639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13C83E-0B48-F74C-874A-307CEC98AD5E}"/>
                </a:ext>
              </a:extLst>
            </p:cNvPr>
            <p:cNvSpPr/>
            <p:nvPr/>
          </p:nvSpPr>
          <p:spPr>
            <a:xfrm>
              <a:off x="1532965" y="510988"/>
              <a:ext cx="5775511" cy="27566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E8354-DDC9-C742-B5B7-806F109900D5}"/>
              </a:ext>
            </a:extLst>
          </p:cNvPr>
          <p:cNvGrpSpPr/>
          <p:nvPr/>
        </p:nvGrpSpPr>
        <p:grpSpPr>
          <a:xfrm>
            <a:off x="7117967" y="3943351"/>
            <a:ext cx="3455895" cy="1727947"/>
            <a:chOff x="7382434" y="4316506"/>
            <a:chExt cx="3455895" cy="17279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0EB6A9-107D-244F-914B-76A51B06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9156" y="4369246"/>
              <a:ext cx="3341184" cy="162322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F4B735-96BC-9148-82BA-242034BBF3F0}"/>
                </a:ext>
              </a:extLst>
            </p:cNvPr>
            <p:cNvSpPr/>
            <p:nvPr/>
          </p:nvSpPr>
          <p:spPr>
            <a:xfrm>
              <a:off x="7382434" y="4316506"/>
              <a:ext cx="3455895" cy="17279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7A4C52-D873-6948-9F74-D46A084C3D9C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5867396" y="4807324"/>
            <a:ext cx="1250571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B43A0-2D63-2B45-8B51-15FC4F2F77CF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flipH="1">
            <a:off x="8845915" y="2238924"/>
            <a:ext cx="1" cy="170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3D55BF-A0A9-2E44-95A6-C5EB73229016}"/>
              </a:ext>
            </a:extLst>
          </p:cNvPr>
          <p:cNvSpPr txBox="1"/>
          <p:nvPr/>
        </p:nvSpPr>
        <p:spPr>
          <a:xfrm>
            <a:off x="7265733" y="251629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3 &amp;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B8F00-2515-E14D-9183-8C585779ACE4}"/>
              </a:ext>
            </a:extLst>
          </p:cNvPr>
          <p:cNvSpPr txBox="1"/>
          <p:nvPr/>
        </p:nvSpPr>
        <p:spPr>
          <a:xfrm>
            <a:off x="5085721" y="176608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23EC2-C534-D247-844C-C098F150843A}"/>
              </a:ext>
            </a:extLst>
          </p:cNvPr>
          <p:cNvSpPr txBox="1"/>
          <p:nvPr/>
        </p:nvSpPr>
        <p:spPr>
          <a:xfrm>
            <a:off x="5721716" y="3384624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8DC7BA-0BCE-BB43-8C4E-AEFD8E13923B}"/>
              </a:ext>
            </a:extLst>
          </p:cNvPr>
          <p:cNvSpPr txBox="1"/>
          <p:nvPr/>
        </p:nvSpPr>
        <p:spPr>
          <a:xfrm>
            <a:off x="11311055" y="620961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3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CF2D0-9C88-0149-8998-1A6FCA75F1D8}"/>
              </a:ext>
            </a:extLst>
          </p:cNvPr>
          <p:cNvSpPr txBox="1"/>
          <p:nvPr/>
        </p:nvSpPr>
        <p:spPr>
          <a:xfrm>
            <a:off x="9883426" y="3734481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4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69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E497FF-593D-CD47-A139-D5A3BC8E064C}"/>
              </a:ext>
            </a:extLst>
          </p:cNvPr>
          <p:cNvGrpSpPr/>
          <p:nvPr/>
        </p:nvGrpSpPr>
        <p:grpSpPr>
          <a:xfrm>
            <a:off x="463924" y="389052"/>
            <a:ext cx="7093323" cy="680526"/>
            <a:chOff x="1015253" y="1552223"/>
            <a:chExt cx="7093323" cy="680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083097-2D6E-2B4C-A6B2-49E3951E3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294" y="1625791"/>
              <a:ext cx="6954891" cy="5593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C64810-1017-2343-87AA-945A136C22E4}"/>
                </a:ext>
              </a:extLst>
            </p:cNvPr>
            <p:cNvSpPr/>
            <p:nvPr/>
          </p:nvSpPr>
          <p:spPr>
            <a:xfrm>
              <a:off x="1015253" y="1552223"/>
              <a:ext cx="7093323" cy="6805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9073523-2769-DF4F-9617-867040CE5CE3}"/>
              </a:ext>
            </a:extLst>
          </p:cNvPr>
          <p:cNvGrpSpPr/>
          <p:nvPr/>
        </p:nvGrpSpPr>
        <p:grpSpPr>
          <a:xfrm>
            <a:off x="3562347" y="1412848"/>
            <a:ext cx="8499666" cy="1944607"/>
            <a:chOff x="2500029" y="3287602"/>
            <a:chExt cx="8499666" cy="19446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47054A-038D-BF41-B9D8-9DBD11DF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5023" y="3335204"/>
              <a:ext cx="8379759" cy="18291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37FB5C-6001-6040-9BF0-0E630BE6A8A1}"/>
                </a:ext>
              </a:extLst>
            </p:cNvPr>
            <p:cNvSpPr/>
            <p:nvPr/>
          </p:nvSpPr>
          <p:spPr>
            <a:xfrm>
              <a:off x="2500029" y="3287602"/>
              <a:ext cx="8499666" cy="1944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80136-C527-9346-B14F-3A1AA61DC820}"/>
              </a:ext>
            </a:extLst>
          </p:cNvPr>
          <p:cNvGrpSpPr/>
          <p:nvPr/>
        </p:nvGrpSpPr>
        <p:grpSpPr>
          <a:xfrm>
            <a:off x="664506" y="4686298"/>
            <a:ext cx="4800600" cy="632012"/>
            <a:chOff x="1485900" y="1277471"/>
            <a:chExt cx="4800600" cy="632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23ECE-915E-7344-AD72-3D16878A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633" y="1344704"/>
              <a:ext cx="4610100" cy="5016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AF7FB5-CAB1-0C43-8F45-95FCB7747695}"/>
                </a:ext>
              </a:extLst>
            </p:cNvPr>
            <p:cNvSpPr/>
            <p:nvPr/>
          </p:nvSpPr>
          <p:spPr>
            <a:xfrm>
              <a:off x="1485900" y="1277471"/>
              <a:ext cx="4800600" cy="6320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9C7B6-1A4A-224E-8338-83415DB457EC}"/>
              </a:ext>
            </a:extLst>
          </p:cNvPr>
          <p:cNvGrpSpPr/>
          <p:nvPr/>
        </p:nvGrpSpPr>
        <p:grpSpPr>
          <a:xfrm>
            <a:off x="7083237" y="4132352"/>
            <a:ext cx="2252384" cy="1750735"/>
            <a:chOff x="7886699" y="3070036"/>
            <a:chExt cx="2252384" cy="17507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B45579-73C5-8641-8818-C1CD9CCA1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55"/>
            <a:stretch/>
          </p:blipFill>
          <p:spPr>
            <a:xfrm>
              <a:off x="7985701" y="3133165"/>
              <a:ext cx="2063174" cy="161364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1A8044-99B6-FE45-B87A-D9A377632A9C}"/>
                </a:ext>
              </a:extLst>
            </p:cNvPr>
            <p:cNvSpPr/>
            <p:nvPr/>
          </p:nvSpPr>
          <p:spPr>
            <a:xfrm>
              <a:off x="7886699" y="3070036"/>
              <a:ext cx="2252384" cy="17507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3AD2D1-6CDD-AC4F-B33C-729883AFD4DC}"/>
              </a:ext>
            </a:extLst>
          </p:cNvPr>
          <p:cNvCxnSpPr/>
          <p:nvPr/>
        </p:nvCxnSpPr>
        <p:spPr>
          <a:xfrm>
            <a:off x="5856194" y="1069578"/>
            <a:ext cx="0" cy="3432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004A16-A70B-8548-9E94-CE41C00DA77C}"/>
              </a:ext>
            </a:extLst>
          </p:cNvPr>
          <p:cNvCxnSpPr/>
          <p:nvPr/>
        </p:nvCxnSpPr>
        <p:spPr>
          <a:xfrm>
            <a:off x="8633012" y="3357455"/>
            <a:ext cx="0" cy="77489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D4F959-A65B-AC4A-9C2D-33081E353287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5465106" y="5002304"/>
            <a:ext cx="1618131" cy="541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9F9412-6597-854C-9B74-3CF686CAF35A}"/>
              </a:ext>
            </a:extLst>
          </p:cNvPr>
          <p:cNvSpPr txBox="1"/>
          <p:nvPr/>
        </p:nvSpPr>
        <p:spPr>
          <a:xfrm>
            <a:off x="8283388" y="389052"/>
            <a:ext cx="283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Data Cleaning Steps: 5 &amp; 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2A7EC6-EA95-7947-805C-43484D867364}"/>
              </a:ext>
            </a:extLst>
          </p:cNvPr>
          <p:cNvSpPr txBox="1"/>
          <p:nvPr/>
        </p:nvSpPr>
        <p:spPr>
          <a:xfrm>
            <a:off x="7397403" y="320512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109D28-FA01-BE46-95AF-A39A8CF7C8E3}"/>
              </a:ext>
            </a:extLst>
          </p:cNvPr>
          <p:cNvSpPr txBox="1"/>
          <p:nvPr/>
        </p:nvSpPr>
        <p:spPr>
          <a:xfrm>
            <a:off x="5313013" y="4615031"/>
            <a:ext cx="434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5D39E-3F32-5E43-BB53-08A1E1D02CAA}"/>
              </a:ext>
            </a:extLst>
          </p:cNvPr>
          <p:cNvSpPr txBox="1"/>
          <p:nvPr/>
        </p:nvSpPr>
        <p:spPr>
          <a:xfrm>
            <a:off x="11364843" y="1198840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5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EF96C3-88F4-A348-9693-07A01A3C7E9C}"/>
              </a:ext>
            </a:extLst>
          </p:cNvPr>
          <p:cNvSpPr txBox="1"/>
          <p:nvPr/>
        </p:nvSpPr>
        <p:spPr>
          <a:xfrm>
            <a:off x="8633012" y="3918269"/>
            <a:ext cx="88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Output 6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3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456</Words>
  <Application>Microsoft Macintosh PowerPoint</Application>
  <PresentationFormat>Widescreen</PresentationFormat>
  <Paragraphs>83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Data Preprocessing</vt:lpstr>
      <vt:lpstr>Problem Statement – Going Back in Time to 2015</vt:lpstr>
      <vt:lpstr>Choosing the Dataset</vt:lpstr>
      <vt:lpstr>Original Dataset Format (csv)</vt:lpstr>
      <vt:lpstr>Original Dataset Format (R)</vt:lpstr>
      <vt:lpstr>Data Cleaning and Preprocessing </vt:lpstr>
      <vt:lpstr>PowerPoint Presentation</vt:lpstr>
      <vt:lpstr>PowerPoint Presentation</vt:lpstr>
      <vt:lpstr>PowerPoint Presentation</vt:lpstr>
      <vt:lpstr>PowerPoint Presentation</vt:lpstr>
      <vt:lpstr>Data Visualizations</vt:lpstr>
      <vt:lpstr>Number of Offence in Each District by Type of Offence – Bar Chart</vt:lpstr>
      <vt:lpstr>Offence Frequency By Year and London District – Line Chart</vt:lpstr>
      <vt:lpstr>Offence Frequency By Type vs. Time – Line Chart</vt:lpstr>
      <vt:lpstr>Ratio of Type of Offence to total Offences vs. Time </vt:lpstr>
      <vt:lpstr>Offence Frequency by Type and by District Location Vs. Time</vt:lpstr>
      <vt:lpstr>Shiny App</vt:lpstr>
      <vt:lpstr>Offence Frequency by Type Vs. Time</vt:lpstr>
      <vt:lpstr>Offence Frequency by Type and District Vs. Time</vt:lpstr>
      <vt:lpstr>Ratio of Type of Offence to total Offences vs. Time </vt:lpstr>
      <vt:lpstr>Offence Frequency By Year and London District</vt:lpstr>
      <vt:lpstr>Offence Frequency By Year and London Borough</vt:lpstr>
      <vt:lpstr>Shiny App – Tab 1</vt:lpstr>
      <vt:lpstr>Shiny App – Tab 2</vt:lpstr>
      <vt:lpstr>Is this on GitHub?  </vt:lpstr>
      <vt:lpstr>Conclusions from the displayed data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Abdel-Magied</dc:creator>
  <cp:lastModifiedBy>F. Abdel-Magied</cp:lastModifiedBy>
  <cp:revision>75</cp:revision>
  <dcterms:created xsi:type="dcterms:W3CDTF">2020-10-11T13:20:09Z</dcterms:created>
  <dcterms:modified xsi:type="dcterms:W3CDTF">2020-10-15T15:26:32Z</dcterms:modified>
</cp:coreProperties>
</file>